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25e1c590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725e1c590f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258fd067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8258fd067b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25e1c590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725e1c590f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25e1c590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725e1c590f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25e1c590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725e1c590f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25e1c590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725e1c590f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25e1c590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725e1c590f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25e1c590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725e1c590f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25e1c590f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725e1c590f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25e1c590f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725e1c590f_0_1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6a985701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g16a9857016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25e1c590f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725e1c590f_0_1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25e1c590f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725e1c590f_0_1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25e1c590f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725e1c590f_0_1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25e1c590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725e1c590f_0_1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25e1c590f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725e1c590f_0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2e8889c0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72e8889c0b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2e8889c0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72e8889c0b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2e8889c0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72e8889c0b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2e8889c0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72e8889c0b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2e8889c0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72e8889c0b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1a9ad27d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g1a9ad27dd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72e8889c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72e8889c0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2bab878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82bab878b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725e1c590f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725e1c590f_0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25e1c590f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725e1c590f_0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725e1c590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725e1c590f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2e8889c0b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72e8889c0b_0_1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2e8889c0b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72e8889c0b_0_1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72e8889c0b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72e8889c0b_0_1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2e8889c0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72e8889c0b_0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72e8889c0b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72e8889c0b_0_1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a9ad27dd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1a9ad27ddd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72e8889c0b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72e8889c0b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2e8889c0b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72e8889c0b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72e8889c0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72e8889c0b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72e8889c0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72e8889c0b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72e8889c0b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72e8889c0b_0_1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72e8889c0b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g72e8889c0b_0_1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72e8889c0b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72e8889c0b_0_1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2e8889c0b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72e8889c0b_0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72e8889c0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72e8889c0b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8258fd067b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8258fd067b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258fd067b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g8258fd067b_0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258fd067b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8258fd067b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258fd067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8258fd067b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25e1c590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725e1c590f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layout with centered title and subtitle placeholders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ext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21.png"/><Relationship Id="rId5" Type="http://schemas.openxmlformats.org/officeDocument/2006/relationships/image" Target="../media/image16.jpg"/><Relationship Id="rId6" Type="http://schemas.openxmlformats.org/officeDocument/2006/relationships/image" Target="../media/image22.png"/><Relationship Id="rId7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25.gif"/><Relationship Id="rId6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mailto:alison.jugow@dpi.nsw.gov.au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business.gov.au/assistance/national-landcare-program-environment-small-grants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26.jpg"/><Relationship Id="rId6" Type="http://schemas.openxmlformats.org/officeDocument/2006/relationships/image" Target="../media/image24.jpg"/><Relationship Id="rId7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8.jp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23.jpg"/><Relationship Id="rId6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Relationship Id="rId4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2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42.png"/><Relationship Id="rId6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Relationship Id="rId4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3.jpg"/><Relationship Id="rId6" Type="http://schemas.openxmlformats.org/officeDocument/2006/relationships/image" Target="../media/image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47.png"/><Relationship Id="rId6" Type="http://schemas.openxmlformats.org/officeDocument/2006/relationships/image" Target="../media/image4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3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8.jpg"/><Relationship Id="rId5" Type="http://schemas.openxmlformats.org/officeDocument/2006/relationships/image" Target="../media/image2.jpg"/><Relationship Id="rId6" Type="http://schemas.openxmlformats.org/officeDocument/2006/relationships/image" Target="../media/image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4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46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www.dpc.vic.gov.au/index.php/aboriginal-affairs/heritage-tools/areas-of-cultural-heritage-sensitivity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1.jpg"/><Relationship Id="rId6" Type="http://schemas.openxmlformats.org/officeDocument/2006/relationships/image" Target="../media/image43.jpg"/><Relationship Id="rId7" Type="http://schemas.openxmlformats.org/officeDocument/2006/relationships/image" Target="../media/image5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44.jpg"/><Relationship Id="rId6" Type="http://schemas.openxmlformats.org/officeDocument/2006/relationships/image" Target="../media/image52.jpg"/><Relationship Id="rId7" Type="http://schemas.openxmlformats.org/officeDocument/2006/relationships/image" Target="../media/image49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5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5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.jpg"/><Relationship Id="rId5" Type="http://schemas.openxmlformats.org/officeDocument/2006/relationships/image" Target="../media/image13.png"/><Relationship Id="rId6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436562" y="-19431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 txBox="1"/>
          <p:nvPr/>
        </p:nvSpPr>
        <p:spPr>
          <a:xfrm>
            <a:off x="242850" y="3042350"/>
            <a:ext cx="8658300" cy="20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88B"/>
              </a:buClr>
              <a:buFont typeface="Arial"/>
              <a:buNone/>
            </a:pPr>
            <a:r>
              <a:t/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88B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Rabbit Management</a:t>
            </a:r>
            <a:endParaRPr b="1" i="1" sz="1000"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i="1" lang="en-US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Community Capacity Building Participation</a:t>
            </a:r>
            <a:endParaRPr i="1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t/>
            </a:r>
            <a:endParaRPr>
              <a:solidFill>
                <a:srgbClr val="7BC1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>
                <a:solidFill>
                  <a:srgbClr val="7BC143"/>
                </a:solidFill>
                <a:latin typeface="Droid Sans"/>
                <a:ea typeface="Droid Sans"/>
                <a:cs typeface="Droid Sans"/>
                <a:sym typeface="Droid Sans"/>
              </a:rPr>
              <a:t>Shawna Dominelli - Weeds and Pests Officer</a:t>
            </a:r>
            <a:endParaRPr b="1"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rgbClr val="7BC1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88B"/>
              </a:buClr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88B"/>
              </a:buClr>
              <a:buFont typeface="Arial"/>
              <a:buNone/>
            </a:pPr>
            <a:r>
              <a:t/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descr="NGSC footer.png" id="29" name="Google Shape;2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100" y="5102750"/>
            <a:ext cx="9180197" cy="1784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bbit face" id="30" name="Google Shape;30;p4"/>
          <p:cNvPicPr preferRelativeResize="0"/>
          <p:nvPr/>
        </p:nvPicPr>
        <p:blipFill rotWithShape="1">
          <a:blip r:embed="rId4">
            <a:alphaModFix/>
          </a:blip>
          <a:srcRect b="3259" l="4150" r="0" t="16862"/>
          <a:stretch/>
        </p:blipFill>
        <p:spPr>
          <a:xfrm>
            <a:off x="1729275" y="3"/>
            <a:ext cx="5685450" cy="317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Management Implications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descr="letter footer.png" id="109" name="Google Shape;109;p13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 rotWithShape="1">
          <a:blip r:embed="rId4">
            <a:alphaModFix/>
          </a:blip>
          <a:srcRect b="4254" l="2571" r="2901" t="3850"/>
          <a:stretch/>
        </p:blipFill>
        <p:spPr>
          <a:xfrm>
            <a:off x="5775675" y="4226870"/>
            <a:ext cx="2466975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:\Work Centre Business\Staff\AT66\EIA\Rabbits\Photos\ripper.jpg" id="111" name="Google Shape;11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3703" y="4226870"/>
            <a:ext cx="237490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4467" y="4226870"/>
            <a:ext cx="2372158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113" name="Google Shape;11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3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Due to fast reproductive biology we must reduce rabbit populations by about 95% to achieve long term control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Rabbits at low densities (1-2 per ha) can substantially impact on the regeneration of native seedlings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Baiting should be carried out in the summer when feed is limited in rabbit feeding areas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Due to localised nature of dispersal it is important to destroy or treat all warrens within the project area and for rabbit management to be coordinated at the landscape scale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tter footer.png" id="119" name="Google Shape;119;p14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238" y="454225"/>
            <a:ext cx="7611526" cy="555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Biological Control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descr="letter footer.png" id="126" name="Google Shape;126;p15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127" name="Google Shape;12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5"/>
          <p:cNvSpPr txBox="1"/>
          <p:nvPr>
            <p:ph idx="1" type="body"/>
          </p:nvPr>
        </p:nvSpPr>
        <p:spPr>
          <a:xfrm>
            <a:off x="305250" y="1347525"/>
            <a:ext cx="66891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Myxomatosis is a virus spread between live rabbits via biting insects such as mosquitoes and fleas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Causes lumps around face and genitals, loss of appetite, fever and death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Introduced in 1950’s, virulent strains caused death 8-15 days after infection with 100% mortality.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Presently the less virulent field strains infect rabbits for around 30 days with only 40-60% mortality.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For rabbits infected with the most attenuated (weak) field strains almost all survive.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Rabbits that survive the disease are immune for life.</a:t>
            </a:r>
            <a:endParaRPr/>
          </a:p>
        </p:txBody>
      </p:sp>
      <p:pic>
        <p:nvPicPr>
          <p:cNvPr descr="C:\Users\at66\AppData\Local\Microsoft\Windows\Temporary Internet Files\Content.IE5\O8IVH2YX\mosquito[1].gif" id="129" name="Google Shape;12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4986" y="1976780"/>
            <a:ext cx="1366960" cy="982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eld work 004" id="130" name="Google Shape;13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75076" y="3268377"/>
            <a:ext cx="1986773" cy="149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Biological Control - RHD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descr="letter footer.png" id="136" name="Google Shape;136;p16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137" name="Google Shape;13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6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Rabbit haemorrhagic disease (RHD) also known as calicivirus is spread through direct contact with infected rabbits, carcass’ or carriers such as flies and fleas.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RHD was released in Australia in 1996 and caused a 90% reduction in rabbit numbers. 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Currently has reduced effectiveness due to resistance. 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 new strain of RHD named RHDV1 K5 found to naturally occur in Korea is planned to be released in Australia in 2017.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RHDV1 K5 kills more rabbits and is a faster death than the current strain of RHD</a:t>
            </a:r>
            <a:endParaRPr/>
          </a:p>
        </p:txBody>
      </p:sp>
      <p:pic>
        <p:nvPicPr>
          <p:cNvPr id="139" name="Google Shape;139;p16"/>
          <p:cNvPicPr preferRelativeResize="0"/>
          <p:nvPr/>
        </p:nvPicPr>
        <p:blipFill rotWithShape="1">
          <a:blip r:embed="rId5">
            <a:alphaModFix/>
          </a:blip>
          <a:srcRect b="5659" l="3598" r="3885" t="5774"/>
          <a:stretch/>
        </p:blipFill>
        <p:spPr>
          <a:xfrm>
            <a:off x="3384554" y="4457701"/>
            <a:ext cx="2374901" cy="15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RHDV1 K5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45" name="Google Shape;145;p17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Initial release  150 sites across the state – March 2017 – reduction in national rabbit population of 42%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Not a new virus - rather a variant of RHDV1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Available for purchase from EMAI – NSW</a:t>
            </a:r>
            <a:endParaRPr sz="2000"/>
          </a:p>
          <a:p>
            <a:pPr indent="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rgbClr val="F49100"/>
                </a:solidFill>
                <a:hlinkClick r:id="rId3"/>
              </a:rPr>
              <a:t>alison.jugow@dpi.nsw.gov.au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Cost of $120 plus postage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No restrictions on its use in Victoria</a:t>
            </a:r>
            <a:endParaRPr/>
          </a:p>
        </p:txBody>
      </p:sp>
      <p:pic>
        <p:nvPicPr>
          <p:cNvPr descr="letter footer.png" id="146" name="Google Shape;146;p17"/>
          <p:cNvPicPr preferRelativeResize="0"/>
          <p:nvPr/>
        </p:nvPicPr>
        <p:blipFill rotWithShape="1">
          <a:blip r:embed="rId4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147" name="Google Shape;14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Feral Scan App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53" name="Google Shape;153;p18"/>
          <p:cNvSpPr txBox="1"/>
          <p:nvPr>
            <p:ph idx="1" type="body"/>
          </p:nvPr>
        </p:nvSpPr>
        <p:spPr>
          <a:xfrm>
            <a:off x="305250" y="1347525"/>
            <a:ext cx="47241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Record rabbit sightings and damage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Record control methods used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Record rabbit deaths and possible disease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View data on rabbit deaths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Order free sample kits</a:t>
            </a:r>
            <a:endParaRPr/>
          </a:p>
        </p:txBody>
      </p:sp>
      <p:pic>
        <p:nvPicPr>
          <p:cNvPr descr="letter footer.png" id="154" name="Google Shape;154;p18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155" name="Google Shape;15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5">
            <a:alphaModFix/>
          </a:blip>
          <a:srcRect b="0" l="8364" r="13681" t="0"/>
          <a:stretch/>
        </p:blipFill>
        <p:spPr>
          <a:xfrm rot="5400000">
            <a:off x="5089563" y="1704518"/>
            <a:ext cx="3951510" cy="3801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Victorian Rabbit Action Network (VRAN)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62" name="Google Shape;162;p19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Community Pest Management Groups (CPMGs) established in 2014 – Promote community led action on rabbit management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Made up of community members who have a stake in controlling the impact of rabbits.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Funding opportunities available for rabbit control.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Further information: https://rabbitaction.com/</a:t>
            </a:r>
            <a:endParaRPr/>
          </a:p>
        </p:txBody>
      </p:sp>
      <p:pic>
        <p:nvPicPr>
          <p:cNvPr descr="letter footer.png" id="163" name="Google Shape;163;p19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164" name="Google Shape;16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Funding Opportunities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70" name="Google Shape;170;p20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National Landcare Program Enviro small grants (Aust Govt) </a:t>
            </a:r>
            <a:endParaRPr b="1" sz="24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rgbClr val="F49100"/>
                </a:solidFill>
                <a:hlinkClick r:id="rId3"/>
              </a:rPr>
              <a:t>https://www.business.gov.au/assistance/national-landcare-program-environment-small-grants</a:t>
            </a:r>
            <a:endParaRPr/>
          </a:p>
        </p:txBody>
      </p:sp>
      <p:pic>
        <p:nvPicPr>
          <p:cNvPr descr="letter footer.png" id="171" name="Google Shape;171;p20"/>
          <p:cNvPicPr preferRelativeResize="0"/>
          <p:nvPr/>
        </p:nvPicPr>
        <p:blipFill rotWithShape="1">
          <a:blip r:embed="rId4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172" name="Google Shape;17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Integrated Pest Management (IPM)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Best Practice Rabbit Control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78" name="Google Shape;178;p21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/>
              <a:t>IPM is a science based approach that uses a range of control methods for the effective long term control of pest animals and reduction of their harmful impacts.</a:t>
            </a:r>
            <a:endParaRPr i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Best practice is the timely application 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of the right techniques to the required 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standard.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Best practice rabbit control is humane, 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efficient and effective.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For best results control works on 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adjoining properties should be 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coordinated to occur at the same time.</a:t>
            </a:r>
            <a:endParaRPr/>
          </a:p>
        </p:txBody>
      </p:sp>
      <p:pic>
        <p:nvPicPr>
          <p:cNvPr descr="letter footer.png" id="179" name="Google Shape;179;p21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180" name="Google Shape;18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 rotWithShape="1">
          <a:blip r:embed="rId5">
            <a:alphaModFix/>
          </a:blip>
          <a:srcRect b="-281" l="21921" r="6486" t="-422"/>
          <a:stretch/>
        </p:blipFill>
        <p:spPr>
          <a:xfrm>
            <a:off x="5457667" y="2673776"/>
            <a:ext cx="3127989" cy="3299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Importance of Coordination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87" name="Google Shape;187;p22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Rabbits don’t stop at property boundaries 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Rabbits reinfest from surrounding areas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Effective long term control requires coordinated warren destruction at the landscape scale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Sharing specialised equipment, contractors, labour and material can make rabbit control cheaper, more efficient, more effective and more enjoyable!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The larger the area under long term rabbit control the more resistant it will be to re-invasion and re-infestation.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7BC143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etter footer.png" id="188" name="Google Shape;188;p22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:\Work Centre Business\Staff\AT66\EIA\Rabbits\Photos\IMG_3186.JPG" id="190" name="Google Shape;190;p22"/>
          <p:cNvPicPr preferRelativeResize="0"/>
          <p:nvPr/>
        </p:nvPicPr>
        <p:blipFill rotWithShape="1">
          <a:blip r:embed="rId5">
            <a:alphaModFix/>
          </a:blip>
          <a:srcRect b="23209" l="2737" r="6320" t="33888"/>
          <a:stretch/>
        </p:blipFill>
        <p:spPr>
          <a:xfrm>
            <a:off x="184687" y="4283251"/>
            <a:ext cx="5400600" cy="16983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:\Work Centre Business\Staff\AT66\EIA\Rabbits\Telopea\Telopea CfC Project 16.10.12 020.jpg" id="191" name="Google Shape;191;p22"/>
          <p:cNvPicPr preferRelativeResize="0"/>
          <p:nvPr/>
        </p:nvPicPr>
        <p:blipFill rotWithShape="1">
          <a:blip r:embed="rId6">
            <a:alphaModFix/>
          </a:blip>
          <a:srcRect b="0" l="14322" r="17" t="18705"/>
          <a:stretch/>
        </p:blipFill>
        <p:spPr>
          <a:xfrm>
            <a:off x="4001111" y="4288931"/>
            <a:ext cx="2837904" cy="169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93399" y="4292530"/>
            <a:ext cx="2359025" cy="168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Overview and Agenda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305250" y="1629600"/>
            <a:ext cx="8526600" cy="44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Droid Sans"/>
              <a:buChar char="●"/>
            </a:pPr>
            <a: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Why control rabbits?</a:t>
            </a:r>
            <a:endParaRPr sz="20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Droid Sans"/>
              <a:buChar char="●"/>
            </a:pPr>
            <a: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Key aspects of rabbit biology for management</a:t>
            </a:r>
            <a:endParaRPr sz="20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Droid Sans"/>
              <a:buChar char="●"/>
            </a:pPr>
            <a: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Victorian Rabbit Action Network (VRAN)</a:t>
            </a:r>
            <a:endParaRPr sz="20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Droid Sans"/>
              <a:buChar char="●"/>
            </a:pPr>
            <a: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Integrated Pest Management (IPM) &amp; best practice rabbit control</a:t>
            </a:r>
            <a:endParaRPr sz="20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Droid Sans"/>
              <a:buChar char="●"/>
            </a:pPr>
            <a: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Legislation, permits and other constraints</a:t>
            </a:r>
            <a:endParaRPr sz="20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Droid Sans"/>
              <a:buChar char="●"/>
            </a:pPr>
            <a: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Rabbit impact and monitoring</a:t>
            </a:r>
            <a:endParaRPr sz="20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Droid Sans"/>
              <a:buChar char="●"/>
            </a:pPr>
            <a: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Rabbit warren fumigation demonstration</a:t>
            </a:r>
            <a:endParaRPr sz="20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Droid Sans"/>
              <a:buChar char="●"/>
            </a:pPr>
            <a: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Bait station demonstration</a:t>
            </a:r>
            <a:endParaRPr sz="20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Droid Sans"/>
              <a:buChar char="●"/>
            </a:pPr>
            <a: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Summary and evaluation</a:t>
            </a:r>
            <a:endParaRPr/>
          </a:p>
        </p:txBody>
      </p:sp>
      <p:pic>
        <p:nvPicPr>
          <p:cNvPr descr="letter footer.png" id="37" name="Google Shape;37;p5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38" name="Google Shape;3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 rotWithShape="1">
          <a:blip r:embed="rId5">
            <a:alphaModFix/>
          </a:blip>
          <a:srcRect b="0" l="0" r="23342" t="0"/>
          <a:stretch/>
        </p:blipFill>
        <p:spPr>
          <a:xfrm>
            <a:off x="6852272" y="3315004"/>
            <a:ext cx="1819235" cy="158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Planning Control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98" name="Google Shape;198;p23"/>
          <p:cNvSpPr txBox="1"/>
          <p:nvPr>
            <p:ph idx="1" type="body"/>
          </p:nvPr>
        </p:nvSpPr>
        <p:spPr>
          <a:xfrm>
            <a:off x="305250" y="1347525"/>
            <a:ext cx="5742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Effective pest management programs must have a plan with specific aims and objectives, a project timeline, monitoring and evaluation strategies.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Rabbit control is not about the number of dead rabbits its about protecting vulnerable agricultural and environmental assets from rabbits.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DEDJTR uses warren entrance counts as their primary monitoring tool.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This threshold that protects vulnerable plant species and provides effective long term rabbit control.</a:t>
            </a:r>
            <a:endParaRPr/>
          </a:p>
        </p:txBody>
      </p:sp>
      <p:pic>
        <p:nvPicPr>
          <p:cNvPr descr="letter footer.png" id="199" name="Google Shape;199;p23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200" name="Google Shape;20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42633" y="1629609"/>
            <a:ext cx="1944216" cy="145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42623" y="3342727"/>
            <a:ext cx="2016224" cy="1349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Mapping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08" name="Google Shape;208;p24"/>
          <p:cNvSpPr txBox="1"/>
          <p:nvPr>
            <p:ph idx="1" type="body"/>
          </p:nvPr>
        </p:nvSpPr>
        <p:spPr>
          <a:xfrm>
            <a:off x="4411450" y="1520575"/>
            <a:ext cx="4469700" cy="3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Mapping rabbit warrens using GPS is a crucial monitoring and </a:t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management tool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Rabbits will usually return to the </a:t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800"/>
              <a:t>same places in the landscape to </a:t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800"/>
              <a:t>dig warrens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Accurate maps allow you to effectively plan, implement control and conduct follow up treatment and monitoring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etter footer.png" id="209" name="Google Shape;209;p24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210" name="Google Shape;21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1654" y="1629590"/>
            <a:ext cx="3925513" cy="277765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 txBox="1"/>
          <p:nvPr/>
        </p:nvSpPr>
        <p:spPr>
          <a:xfrm>
            <a:off x="657750" y="4728900"/>
            <a:ext cx="7828500" cy="12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</a:rPr>
              <a:t>Maps can also be used to demonstrate project success / change over time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</a:rPr>
              <a:t>There are many free smartphone GPS apps and mapping tools available online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GSC_cmyk (2).jpg" id="217" name="Google Shape;21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5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Timing Rabbit Control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19" name="Google Shape;219;p25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7"/>
              <a:buFont typeface="Arial"/>
              <a:buNone/>
            </a:pPr>
            <a:r>
              <a:rPr i="1" lang="en-US" sz="2000"/>
              <a:t>There is a right and a wrong time to implement rabbit control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Clr>
                <a:schemeClr val="dk1"/>
              </a:buClr>
              <a:buSzPts val="1757"/>
              <a:buFont typeface="Arial"/>
              <a:buNone/>
            </a:pPr>
            <a:r>
              <a:rPr lang="en-US" sz="2000"/>
              <a:t>The best time to control rabbits is the NON-BREEDING SEASON because:</a:t>
            </a:r>
            <a:endParaRPr sz="2000"/>
          </a:p>
          <a:p>
            <a:pPr indent="-358330" lvl="0" marL="342900" rtl="0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Controlling when numbers are at their greatest leaves a higher residual population compared to controlling rabbits at their lowest.</a:t>
            </a:r>
            <a:endParaRPr sz="2000"/>
          </a:p>
          <a:p>
            <a:pPr indent="-358330" lvl="0" marL="342900" rtl="0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Control in late summer early autumn after disease such as RHD and Myxomatosis have taken effect.</a:t>
            </a:r>
            <a:endParaRPr sz="2000"/>
          </a:p>
          <a:p>
            <a:pPr indent="-358330" lvl="0" marL="342900" rtl="0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Feed is limited making baits more attractive.</a:t>
            </a:r>
            <a:endParaRPr sz="2000"/>
          </a:p>
          <a:p>
            <a:pPr indent="-358330" lvl="0" marL="342900" rtl="0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Vegetation is reduced and bait trails are more accessible to rabbits.</a:t>
            </a:r>
            <a:endParaRPr sz="2000"/>
          </a:p>
          <a:p>
            <a:pPr indent="-358330" lvl="0" marL="342900" rtl="0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Young rabbits are feeding further away from the warren.</a:t>
            </a:r>
            <a:endParaRPr sz="2000"/>
          </a:p>
          <a:p>
            <a:pPr indent="-358330" lvl="0" marL="342900" rtl="0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Soils are more friable and warrens tend to collapse more readily when ripped by heavy machinery.</a:t>
            </a:r>
            <a:endParaRPr sz="2000"/>
          </a:p>
          <a:p>
            <a:pPr indent="-358330" lvl="0" marL="342900" rtl="0" algn="l">
              <a:lnSpc>
                <a:spcPct val="90000"/>
              </a:lnSpc>
              <a:spcBef>
                <a:spcPts val="351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After warrens are destroyed rabbit survival is constrained by extremes of climate and predation.</a:t>
            </a:r>
            <a:endParaRPr b="1" sz="2000">
              <a:solidFill>
                <a:srgbClr val="7BC143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descr="letter footer.png" id="220" name="Google Shape;220;p25"/>
          <p:cNvPicPr preferRelativeResize="0"/>
          <p:nvPr/>
        </p:nvPicPr>
        <p:blipFill rotWithShape="1">
          <a:blip r:embed="rId4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Monitoring - </a:t>
            </a: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assessing</a:t>
            </a: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 rabbit numbers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26" name="Google Shape;226;p26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Methods:</a:t>
            </a:r>
            <a:endParaRPr sz="1800"/>
          </a:p>
          <a:p>
            <a:pPr indent="-3302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Spotlight transects with a vehicle</a:t>
            </a:r>
            <a:endParaRPr sz="1800"/>
          </a:p>
          <a:p>
            <a:pPr indent="-3302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Walked transects</a:t>
            </a:r>
            <a:endParaRPr sz="1800"/>
          </a:p>
          <a:p>
            <a:pPr indent="-3302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Warren monitoring </a:t>
            </a:r>
            <a:endParaRPr sz="1800"/>
          </a:p>
          <a:p>
            <a:pPr indent="-3302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Vegetation impact assessment 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800"/>
              <a:t>Monitoring:</a:t>
            </a:r>
            <a:endParaRPr sz="1800"/>
          </a:p>
          <a:p>
            <a:pPr indent="-3302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Triggers action</a:t>
            </a:r>
            <a:endParaRPr sz="1800"/>
          </a:p>
          <a:p>
            <a:pPr indent="-3302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Leads to better planning, evaluation 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800"/>
              <a:t>     and decision making</a:t>
            </a:r>
            <a:endParaRPr b="1"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Rabbit population estimates based on night or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day time observations are highly variable and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often underestimate rabbit densities.</a:t>
            </a:r>
            <a:endParaRPr sz="1800"/>
          </a:p>
        </p:txBody>
      </p:sp>
      <p:pic>
        <p:nvPicPr>
          <p:cNvPr descr="letter footer.png" id="227" name="Google Shape;227;p26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228" name="Google Shape;22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bbit spotlighting" id="229" name="Google Shape;229;p26"/>
          <p:cNvPicPr preferRelativeResize="0"/>
          <p:nvPr/>
        </p:nvPicPr>
        <p:blipFill rotWithShape="1">
          <a:blip r:embed="rId5">
            <a:alphaModFix/>
          </a:blip>
          <a:srcRect b="8558" l="24930" r="0" t="0"/>
          <a:stretch/>
        </p:blipFill>
        <p:spPr>
          <a:xfrm>
            <a:off x="5988553" y="3530748"/>
            <a:ext cx="2327864" cy="2169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Monitoring / Follow up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35" name="Google Shape;235;p27"/>
          <p:cNvSpPr txBox="1"/>
          <p:nvPr>
            <p:ph idx="1" type="body"/>
          </p:nvPr>
        </p:nvSpPr>
        <p:spPr>
          <a:xfrm>
            <a:off x="305250" y="1347525"/>
            <a:ext cx="6777300" cy="3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Use monitoring to: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Decide what control is required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Trigger control effort  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Assess the effectiveness of you control measures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Modify your rabbit control plan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Remember: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Rabbit control is an ongoing task – remain vigilant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Rabbit control should be part of integrated land management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Rabbit control is most effective when numbers are low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The warren is the key to the rabbits ability to rebound and establish</a:t>
            </a:r>
            <a:endParaRPr/>
          </a:p>
        </p:txBody>
      </p:sp>
      <p:pic>
        <p:nvPicPr>
          <p:cNvPr descr="letter footer.png" id="236" name="Google Shape;236;p27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237" name="Google Shape;23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00" y="3641576"/>
            <a:ext cx="1969516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56494" y="1629601"/>
            <a:ext cx="1227361" cy="184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Monitoring Results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45" name="Google Shape;245;p28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Long term impact on warren ripping</a:t>
            </a:r>
            <a:endParaRPr b="1" sz="3000">
              <a:solidFill>
                <a:srgbClr val="7BC143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descr="letter footer.png" id="246" name="Google Shape;246;p28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247" name="Google Shape;24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2750" y="1701100"/>
            <a:ext cx="8372100" cy="439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GSC_cmyk (2).jpg" id="253" name="Google Shape;2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Ararat </a:t>
            </a: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Long Term</a:t>
            </a: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 Monitoring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55" name="Google Shape;255;p29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/>
              <a:t>Annual monitoring since 1998, warren ripping from 200-2002 </a:t>
            </a:r>
            <a:endParaRPr i="1"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/>
              <a:t>(100% warrens ripped)</a:t>
            </a:r>
            <a:endParaRPr i="1"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Pre-RHDV =  79 Rabbits/km (1996)			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/>
              <a:t>Post-RHDV + Ripping = 6.2/km (2018)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/>
              <a:t>=  </a:t>
            </a:r>
            <a:r>
              <a:rPr lang="en-US" sz="2000">
                <a:solidFill>
                  <a:srgbClr val="FF0000"/>
                </a:solidFill>
              </a:rPr>
              <a:t>91% Decrease in rabbit numbers</a:t>
            </a:r>
            <a:endParaRPr sz="2000">
              <a:solidFill>
                <a:srgbClr val="FF0000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Pre-RHDV = 191 Warren entrances/ha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/>
              <a:t>	Post-RHDV + Ripping= 14.7/ha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/>
              <a:t>= </a:t>
            </a:r>
            <a:r>
              <a:rPr lang="en-US" sz="2000">
                <a:solidFill>
                  <a:srgbClr val="FF0000"/>
                </a:solidFill>
              </a:rPr>
              <a:t>92% Decrease in rabbit warrens</a:t>
            </a:r>
            <a:endParaRPr sz="2000">
              <a:solidFill>
                <a:srgbClr val="FF0000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000"/>
              <a:t>= </a:t>
            </a:r>
            <a:r>
              <a:rPr lang="en-US" sz="2000">
                <a:highlight>
                  <a:srgbClr val="FFFF00"/>
                </a:highlight>
              </a:rPr>
              <a:t>15 Years of sustained (90%&gt;) Long term rabbit control</a:t>
            </a:r>
            <a:endParaRPr sz="2000">
              <a:highlight>
                <a:srgbClr val="FFFF00"/>
              </a:highlight>
            </a:endParaRPr>
          </a:p>
        </p:txBody>
      </p:sp>
      <p:pic>
        <p:nvPicPr>
          <p:cNvPr descr="letter footer.png" id="256" name="Google Shape;256;p29"/>
          <p:cNvPicPr preferRelativeResize="0"/>
          <p:nvPr/>
        </p:nvPicPr>
        <p:blipFill rotWithShape="1">
          <a:blip r:embed="rId4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tter footer.png" id="261" name="Google Shape;261;p30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262" name="Google Shape;26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5">
            <a:alphaModFix/>
          </a:blip>
          <a:srcRect b="0" l="0" r="0" t="19497"/>
          <a:stretch/>
        </p:blipFill>
        <p:spPr>
          <a:xfrm>
            <a:off x="403437" y="3365140"/>
            <a:ext cx="5676512" cy="273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0"/>
          <p:cNvPicPr preferRelativeResize="0"/>
          <p:nvPr/>
        </p:nvPicPr>
        <p:blipFill rotWithShape="1">
          <a:blip r:embed="rId6">
            <a:alphaModFix/>
          </a:blip>
          <a:srcRect b="-7" l="0" r="0" t="21242"/>
          <a:stretch/>
        </p:blipFill>
        <p:spPr>
          <a:xfrm>
            <a:off x="393112" y="520225"/>
            <a:ext cx="5697150" cy="284491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0"/>
          <p:cNvSpPr txBox="1"/>
          <p:nvPr/>
        </p:nvSpPr>
        <p:spPr>
          <a:xfrm>
            <a:off x="6665500" y="1953600"/>
            <a:ext cx="46200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Before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0"/>
          <p:cNvSpPr txBox="1"/>
          <p:nvPr/>
        </p:nvSpPr>
        <p:spPr>
          <a:xfrm>
            <a:off x="6665500" y="4191500"/>
            <a:ext cx="46200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After</a:t>
            </a:r>
            <a:endParaRPr b="1"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Baiting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72" name="Google Shape;272;p31"/>
          <p:cNvSpPr txBox="1"/>
          <p:nvPr>
            <p:ph idx="1" type="body"/>
          </p:nvPr>
        </p:nvSpPr>
        <p:spPr>
          <a:xfrm>
            <a:off x="305250" y="1667800"/>
            <a:ext cx="8526600" cy="44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Restrictions on the use of 1080 in urban areas - </a:t>
            </a:r>
            <a:r>
              <a:rPr lang="en-US" sz="2000">
                <a:solidFill>
                  <a:srgbClr val="FF0000"/>
                </a:solidFill>
              </a:rPr>
              <a:t>DO NOT use</a:t>
            </a:r>
            <a:endParaRPr sz="2000">
              <a:solidFill>
                <a:srgbClr val="FF0000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ACUP not required for Pindone pre-mixed with oats/carrots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Bait availability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Keep chemical records and comply with legislation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DO NOT use Pindone in urban areas where residential blocks are less than 1,000 square metres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Follow manufacturers recommendations &amp; Pindone DFU</a:t>
            </a:r>
            <a:endParaRPr/>
          </a:p>
        </p:txBody>
      </p:sp>
      <p:pic>
        <p:nvPicPr>
          <p:cNvPr descr="letter footer.png" id="273" name="Google Shape;273;p31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274" name="Google Shape;2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Baiting - continued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80" name="Google Shape;280;p32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Timing- when grass has cured &amp; after biocontrol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Initial knockdown technique – no long term control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Methods: trail baiting, bait stations or broadcast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Feeding behaviour and feed availability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Free feeds / rate / bait arrangement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Non target damage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Bait types: carrot vs oats</a:t>
            </a:r>
            <a:endParaRPr/>
          </a:p>
        </p:txBody>
      </p:sp>
      <p:pic>
        <p:nvPicPr>
          <p:cNvPr descr="letter footer.png" id="281" name="Google Shape;281;p32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282" name="Google Shape;28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16216" y="3212976"/>
            <a:ext cx="1676521" cy="2699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05250" y="5102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Why control rabbits?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5" name="Google Shape;45;p6"/>
          <p:cNvSpPr txBox="1"/>
          <p:nvPr>
            <p:ph idx="1" type="body"/>
          </p:nvPr>
        </p:nvSpPr>
        <p:spPr>
          <a:xfrm>
            <a:off x="308700" y="1215950"/>
            <a:ext cx="6412800" cy="48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-US" sz="1800">
                <a:solidFill>
                  <a:srgbClr val="222222"/>
                </a:solidFill>
                <a:highlight>
                  <a:schemeClr val="lt1"/>
                </a:highlight>
              </a:rPr>
              <a:t>Rabbits are one of Australia’s worst pests</a:t>
            </a:r>
            <a:endParaRPr i="1" sz="18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800"/>
              <a:buChar char="•"/>
            </a:pPr>
            <a:r>
              <a:rPr lang="en-US" sz="1800">
                <a:solidFill>
                  <a:srgbClr val="222222"/>
                </a:solidFill>
                <a:highlight>
                  <a:schemeClr val="lt1"/>
                </a:highlight>
              </a:rPr>
              <a:t>Rabbits are widespread and established in Victoria and beyond eradication. Rabbit control should focus on managing the impacts of rabbits on agriculture and the environment.</a:t>
            </a:r>
            <a:endParaRPr sz="18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•"/>
            </a:pPr>
            <a:r>
              <a:rPr lang="en-US" sz="1800">
                <a:solidFill>
                  <a:srgbClr val="222222"/>
                </a:solidFill>
                <a:highlight>
                  <a:schemeClr val="lt1"/>
                </a:highlight>
              </a:rPr>
              <a:t>Rabbits cost Australian agriculture $206m a year &amp; eat farm profits</a:t>
            </a:r>
            <a:endParaRPr sz="18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•"/>
            </a:pPr>
            <a:r>
              <a:rPr lang="en-US" sz="1800">
                <a:solidFill>
                  <a:srgbClr val="222222"/>
                </a:solidFill>
                <a:highlight>
                  <a:schemeClr val="lt1"/>
                </a:highlight>
              </a:rPr>
              <a:t>Rabbits cause erosion</a:t>
            </a:r>
            <a:endParaRPr sz="18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•"/>
            </a:pPr>
            <a:r>
              <a:rPr lang="en-US" sz="1800">
                <a:solidFill>
                  <a:srgbClr val="222222"/>
                </a:solidFill>
                <a:highlight>
                  <a:schemeClr val="lt1"/>
                </a:highlight>
              </a:rPr>
              <a:t>Rabbits degrade creeks and rivers</a:t>
            </a:r>
            <a:endParaRPr sz="18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•"/>
            </a:pPr>
            <a:r>
              <a:rPr lang="en-US" sz="1800">
                <a:solidFill>
                  <a:srgbClr val="222222"/>
                </a:solidFill>
                <a:highlight>
                  <a:schemeClr val="lt1"/>
                </a:highlight>
              </a:rPr>
              <a:t>Rabbits threaten native plants and just 1 rabbit / ha can stop regeneration</a:t>
            </a:r>
            <a:endParaRPr sz="18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•"/>
            </a:pPr>
            <a:r>
              <a:rPr lang="en-US" sz="1800">
                <a:solidFill>
                  <a:srgbClr val="222222"/>
                </a:solidFill>
                <a:highlight>
                  <a:schemeClr val="lt1"/>
                </a:highlight>
              </a:rPr>
              <a:t>Rabbits are food for other pest animals</a:t>
            </a:r>
            <a:endParaRPr sz="18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•"/>
            </a:pPr>
            <a:r>
              <a:rPr lang="en-US" sz="1800">
                <a:solidFill>
                  <a:srgbClr val="222222"/>
                </a:solidFill>
                <a:highlight>
                  <a:schemeClr val="lt1"/>
                </a:highlight>
              </a:rPr>
              <a:t>Myxomatosis &amp; Rabbit Haemorrhagic Disease Virus have saved Australia’s pastoral industries an estimated $70 billion over the last 60 years  (Cooke et al. 2013)</a:t>
            </a:r>
            <a:endParaRPr/>
          </a:p>
        </p:txBody>
      </p:sp>
      <p:pic>
        <p:nvPicPr>
          <p:cNvPr descr="letter footer.png" id="46" name="Google Shape;46;p6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4">
            <a:alphaModFix/>
          </a:blip>
          <a:srcRect b="0" l="7936" r="14783" t="9090"/>
          <a:stretch/>
        </p:blipFill>
        <p:spPr>
          <a:xfrm>
            <a:off x="6961848" y="1630138"/>
            <a:ext cx="1795346" cy="144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"/>
          <p:cNvPicPr preferRelativeResize="0"/>
          <p:nvPr/>
        </p:nvPicPr>
        <p:blipFill rotWithShape="1">
          <a:blip r:embed="rId5">
            <a:alphaModFix/>
          </a:blip>
          <a:srcRect b="6086" l="0" r="0" t="6209"/>
          <a:stretch/>
        </p:blipFill>
        <p:spPr>
          <a:xfrm>
            <a:off x="6961848" y="3534537"/>
            <a:ext cx="1795346" cy="21187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49" name="Google Shape;49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3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Harbour removal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89" name="Google Shape;289;p33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Essential long term management tool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Trim under all hedges and thickets of scrub, remove low branches and destroy possible shelter.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Remove prickly and woody weeds (such as gorse, boxthorn and blackberries), rubbish piles and old machinery.Check laws governing native vegetation with local council 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Ensure that if you are removing native fallen timber you do not affect native wildlife</a:t>
            </a:r>
            <a:endParaRPr/>
          </a:p>
        </p:txBody>
      </p:sp>
      <p:pic>
        <p:nvPicPr>
          <p:cNvPr descr="letter footer.png" id="290" name="Google Shape;290;p33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291" name="Google Shape;29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95925" y="3933050"/>
            <a:ext cx="4547431" cy="218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4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Harbour removal 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98" name="Google Shape;298;p34"/>
          <p:cNvSpPr txBox="1"/>
          <p:nvPr>
            <p:ph idx="1" type="body"/>
          </p:nvPr>
        </p:nvSpPr>
        <p:spPr>
          <a:xfrm>
            <a:off x="305250" y="1347525"/>
            <a:ext cx="39300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Ensure you comply with local fire restrictions if burning piles of vegetation  – Contact NGSC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Block up rabbit ‘runs’ or above ground thoroughfares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Make your land  inhospitable to rabbits – be persistent!</a:t>
            </a:r>
            <a:endParaRPr/>
          </a:p>
        </p:txBody>
      </p:sp>
      <p:pic>
        <p:nvPicPr>
          <p:cNvPr descr="letter footer.png" id="299" name="Google Shape;299;p34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300" name="Google Shape;30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2652" y="1744934"/>
            <a:ext cx="4408487" cy="30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5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Warren destruction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307" name="Google Shape;307;p35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Key to long term rabbit control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Reduce rabbit numbers 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Flush rabbits below ground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Use a spotter to ensure all entrances ripped 4m beyond each opening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Smaller backhoes and excavators can be useful for working around trees and where space is limited.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Contact </a:t>
            </a:r>
            <a:r>
              <a:rPr lang="en-US" sz="1800">
                <a:solidFill>
                  <a:srgbClr val="FF0000"/>
                </a:solidFill>
              </a:rPr>
              <a:t>Dial Before You Dig Ph: 1100 or www.1100.com.au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Rip, cross rip &amp; backblade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Depth minimum 700 to 900 mm, rip lines &lt; 500mm apart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Treat all warrens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Monitor and retreat re-openings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Warren ripping programmes have been very successful in reducing rabbit numbers by ~83% for up to 15 years</a:t>
            </a:r>
            <a:endParaRPr/>
          </a:p>
        </p:txBody>
      </p:sp>
      <p:pic>
        <p:nvPicPr>
          <p:cNvPr descr="letter footer.png" id="308" name="Google Shape;308;p35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309" name="Google Shape;30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6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Fumigation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315" name="Google Shape;315;p36"/>
          <p:cNvSpPr txBox="1"/>
          <p:nvPr>
            <p:ph idx="1" type="body"/>
          </p:nvPr>
        </p:nvSpPr>
        <p:spPr>
          <a:xfrm>
            <a:off x="305250" y="1347525"/>
            <a:ext cx="50208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Re-opened warrens/low rabbit numbers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Flush all rabbits below ground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Clear surface harbour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Use a smoking device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Dig back all entrances, remove leaves, roots etc.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How aluminium phosphide works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Insert tablets into entrance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Moisten if required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Seal each entrance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Monitor and repeat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Safety – Specialised PPE, follow manufacturers </a:t>
            </a:r>
            <a:r>
              <a:rPr lang="en-US" sz="1800"/>
              <a:t>r</a:t>
            </a:r>
            <a:r>
              <a:rPr lang="en-US" sz="1800"/>
              <a:t>ecommendations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Legal requirements - ACUP</a:t>
            </a:r>
            <a:endParaRPr/>
          </a:p>
        </p:txBody>
      </p:sp>
      <p:pic>
        <p:nvPicPr>
          <p:cNvPr descr="letter footer.png" id="316" name="Google Shape;316;p36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317" name="Google Shape;31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16129" y="1484149"/>
            <a:ext cx="3044501" cy="1969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16129" y="3919420"/>
            <a:ext cx="3059833" cy="2039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Exclusion Fencing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325" name="Google Shape;325;p37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Fence off high value assets like shipping containers and shedding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Use ‘rabbit proof fencing’ specifically designed for rabbits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Mechanised trencher ‘Ditchwitch’ can be useful over long distances when burying fence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Ensure fence withstands livestock and native animal forces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Use sturdy posts driven at least 45 cm into the ground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Regular Maintenance – 20 year fence life</a:t>
            </a:r>
            <a:endParaRPr/>
          </a:p>
        </p:txBody>
      </p:sp>
      <p:pic>
        <p:nvPicPr>
          <p:cNvPr descr="letter footer.png" id="326" name="Google Shape;326;p37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327" name="Google Shape;32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Exclusion fencing	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333" name="Google Shape;333;p38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Rabbit netting should be fixed so that it reaches at least </a:t>
            </a:r>
            <a:r>
              <a:rPr lang="en-US" sz="2000"/>
              <a:t>88 cm</a:t>
            </a:r>
            <a:r>
              <a:rPr lang="en-US" sz="2000"/>
              <a:t> above the ground.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Where netting is buried, it should be buried to a minimum of 18 cm.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Where netting is bent to lay on the ground surface, it must be held down with pegs, rocks or timber.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Suitable rabbit-proof gates should be placed at all breaks in the fence.</a:t>
            </a:r>
            <a:endParaRPr/>
          </a:p>
        </p:txBody>
      </p:sp>
      <p:pic>
        <p:nvPicPr>
          <p:cNvPr descr="letter footer.png" id="334" name="Google Shape;334;p38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335" name="Google Shape;33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08909" y="4035511"/>
            <a:ext cx="4108450" cy="1951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9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Vegetation manipulation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342" name="Google Shape;342;p39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Habitat manipulation –  Vegetation undesirable to rabbits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New plantings – Consider plant species erect in stature less likely to harbour rabbits.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Conduct regular property maintenance.</a:t>
            </a:r>
            <a:endParaRPr/>
          </a:p>
        </p:txBody>
      </p:sp>
      <p:pic>
        <p:nvPicPr>
          <p:cNvPr descr="letter footer.png" id="343" name="Google Shape;343;p39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344" name="Google Shape;34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0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Alternative management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350" name="Google Shape;350;p40"/>
          <p:cNvSpPr txBox="1"/>
          <p:nvPr>
            <p:ph idx="1" type="body"/>
          </p:nvPr>
        </p:nvSpPr>
        <p:spPr>
          <a:xfrm>
            <a:off x="305250" y="1347525"/>
            <a:ext cx="51009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The following management options may be beneficial in some situations:</a:t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Chemical repellents, not effective for long term rabbit control</a:t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Trapping, labour intensive and not effective for long term rabbit control</a:t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Tree guards, expensive and does not control rabbit numbers</a:t>
            </a:r>
            <a:endParaRPr/>
          </a:p>
        </p:txBody>
      </p:sp>
      <p:pic>
        <p:nvPicPr>
          <p:cNvPr descr="letter footer.png" id="351" name="Google Shape;351;p40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352" name="Google Shape;35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64221" y="1700808"/>
            <a:ext cx="2064230" cy="3096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1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Legislation and constraints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359" name="Google Shape;359;p41"/>
          <p:cNvSpPr txBox="1"/>
          <p:nvPr>
            <p:ph idx="1" type="body"/>
          </p:nvPr>
        </p:nvSpPr>
        <p:spPr>
          <a:xfrm>
            <a:off x="305250" y="1347525"/>
            <a:ext cx="81729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Planning rabbit management is easy….Right?</a:t>
            </a:r>
            <a:endParaRPr sz="2400"/>
          </a:p>
          <a:p>
            <a:pPr indent="-317500" lvl="0" marL="3429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Legislation</a:t>
            </a:r>
            <a:endParaRPr sz="2000"/>
          </a:p>
          <a:p>
            <a:pPr indent="-260350" lvl="1" marL="74295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–"/>
            </a:pPr>
            <a:r>
              <a:rPr lang="en-US" sz="2000"/>
              <a:t>Acts</a:t>
            </a:r>
            <a:endParaRPr sz="2000"/>
          </a:p>
          <a:p>
            <a:pPr indent="-260350" lvl="1" marL="74295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–"/>
            </a:pPr>
            <a:r>
              <a:rPr lang="en-US" sz="2000"/>
              <a:t>Regulations</a:t>
            </a:r>
            <a:endParaRPr sz="2000"/>
          </a:p>
          <a:p>
            <a:pPr indent="-317500" lvl="1" marL="3429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Policies and procedures</a:t>
            </a:r>
            <a:endParaRPr sz="2000"/>
          </a:p>
          <a:p>
            <a:pPr indent="-317500" lvl="1" marL="3429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Operational constraints</a:t>
            </a:r>
            <a:endParaRPr sz="2000"/>
          </a:p>
          <a:p>
            <a:pPr indent="-317500" lvl="1" marL="3429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Financial and political constraints</a:t>
            </a:r>
            <a:endParaRPr sz="2000"/>
          </a:p>
          <a:p>
            <a:pPr indent="-317500" lvl="1" marL="3429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Social constraints</a:t>
            </a:r>
            <a:endParaRPr/>
          </a:p>
        </p:txBody>
      </p:sp>
      <p:pic>
        <p:nvPicPr>
          <p:cNvPr descr="letter footer.png" id="360" name="Google Shape;360;p41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361" name="Google Shape;36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1"/>
          <p:cNvPicPr preferRelativeResize="0"/>
          <p:nvPr/>
        </p:nvPicPr>
        <p:blipFill rotWithShape="1">
          <a:blip r:embed="rId5">
            <a:alphaModFix/>
          </a:blip>
          <a:srcRect b="0" l="7365" r="3356" t="0"/>
          <a:stretch/>
        </p:blipFill>
        <p:spPr>
          <a:xfrm>
            <a:off x="6156176" y="1770856"/>
            <a:ext cx="2286000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2"/>
          <p:cNvSpPr txBox="1"/>
          <p:nvPr>
            <p:ph type="title"/>
          </p:nvPr>
        </p:nvSpPr>
        <p:spPr>
          <a:xfrm>
            <a:off x="305250" y="518400"/>
            <a:ext cx="65121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0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Agricultural and Veterinary Chemicals (Control of Use) </a:t>
            </a:r>
            <a:endParaRPr b="1" sz="30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0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Act 1992</a:t>
            </a:r>
            <a:endParaRPr b="1" sz="30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368" name="Google Shape;368;p42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AKA: “Ag Vet and Chem Act”</a:t>
            </a:r>
            <a:endParaRPr sz="24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Product labels = a legal document</a:t>
            </a:r>
            <a:endParaRPr sz="24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1080 Directions for use</a:t>
            </a:r>
            <a:endParaRPr sz="24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Chemical registrations</a:t>
            </a:r>
            <a:endParaRPr sz="24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Record keeping</a:t>
            </a:r>
            <a:endParaRPr sz="24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Transport and storage requirements</a:t>
            </a:r>
            <a:endParaRPr sz="24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Authorisations to use</a:t>
            </a:r>
            <a:endParaRPr sz="24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Restrictions of where some chemicals can be used. E.g. 1080 distance restrictions around waterways</a:t>
            </a:r>
            <a:endParaRPr sz="24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What are the authorisations for 1080, Aluminium phosphide, Pindone?</a:t>
            </a:r>
            <a:endParaRPr/>
          </a:p>
        </p:txBody>
      </p:sp>
      <p:pic>
        <p:nvPicPr>
          <p:cNvPr descr="letter footer.png" id="369" name="Google Shape;369;p42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370" name="Google Shape;37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/>
          <p:nvPr>
            <p:ph type="title"/>
          </p:nvPr>
        </p:nvSpPr>
        <p:spPr>
          <a:xfrm>
            <a:off x="305250" y="5102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Ethical responsibility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55" name="Google Shape;55;p7"/>
          <p:cNvSpPr txBox="1"/>
          <p:nvPr>
            <p:ph idx="1" type="body"/>
          </p:nvPr>
        </p:nvSpPr>
        <p:spPr>
          <a:xfrm>
            <a:off x="305250" y="1629600"/>
            <a:ext cx="8526600" cy="44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Droid Sans"/>
              <a:buChar char="●"/>
            </a:pPr>
            <a:r>
              <a:rPr lang="en-US" sz="18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As land managers we are the custodians of the land and must look after our country for our children and the plants and animals we share it with</a:t>
            </a:r>
            <a:endParaRPr sz="18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Droid Sans"/>
              <a:buChar char="●"/>
            </a:pPr>
            <a:r>
              <a:rPr lang="en-US" sz="18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As community members we have a responsibility to work together with our neighbours towards shared goals; be it community safety or protecting agriculture and the environment from the impacts of rabbits</a:t>
            </a:r>
            <a:endParaRPr sz="30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etter footer.png" id="56" name="Google Shape;56;p7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57" name="Google Shape;5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8458" y="3518839"/>
            <a:ext cx="3218009" cy="214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0866" y="3518839"/>
            <a:ext cx="3024336" cy="2143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Water Act 1989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376" name="Google Shape;376;p43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0404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</a:rPr>
              <a:t>The Water Act aims to protect waterways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</a:rPr>
              <a:t>To be considered before undertaking any works such as ripping or harbour removal around waterways which may impact the quality of that waterway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000">
                <a:solidFill>
                  <a:srgbClr val="000000"/>
                </a:solidFill>
              </a:rPr>
              <a:t>Prior to undertaking warren ripping around waterways, land owners must get a permit from the relevant CMA </a:t>
            </a:r>
            <a:endParaRPr/>
          </a:p>
        </p:txBody>
      </p:sp>
      <p:pic>
        <p:nvPicPr>
          <p:cNvPr descr="letter footer.png" id="377" name="Google Shape;377;p43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378" name="Google Shape;37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3"/>
          <p:cNvPicPr preferRelativeResize="0"/>
          <p:nvPr/>
        </p:nvPicPr>
        <p:blipFill rotWithShape="1">
          <a:blip r:embed="rId5">
            <a:alphaModFix/>
          </a:blip>
          <a:srcRect b="0" l="2742" r="0" t="0"/>
          <a:stretch/>
        </p:blipFill>
        <p:spPr>
          <a:xfrm>
            <a:off x="1186149" y="3651899"/>
            <a:ext cx="6771706" cy="2257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4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Areas of sensitivity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385" name="Google Shape;385;p44"/>
          <p:cNvSpPr txBox="1"/>
          <p:nvPr>
            <p:ph idx="1" type="body"/>
          </p:nvPr>
        </p:nvSpPr>
        <p:spPr>
          <a:xfrm>
            <a:off x="305250" y="1347525"/>
            <a:ext cx="45957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Incorporate sites of: </a:t>
            </a:r>
            <a:endParaRPr sz="2000"/>
          </a:p>
          <a:p>
            <a:pPr indent="-342900" lvl="1" marL="914400" rtl="0" algn="l"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Archaeological significance</a:t>
            </a:r>
            <a:endParaRPr sz="1800"/>
          </a:p>
          <a:p>
            <a:pPr indent="-342900" lvl="1" marL="914400" rtl="0" algn="l"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Historical  significance</a:t>
            </a:r>
            <a:endParaRPr sz="1800"/>
          </a:p>
          <a:p>
            <a:pPr indent="-342900" lvl="1" marL="914400" rtl="0" algn="l">
              <a:spcBef>
                <a:spcPts val="36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Aboriginal artefacts and places.</a:t>
            </a:r>
            <a:endParaRPr sz="1800"/>
          </a:p>
          <a:p>
            <a:pPr indent="0" lvl="0" marL="40005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/>
              <a:t> </a:t>
            </a:r>
            <a:endParaRPr sz="18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Can prevent ripping and fumigation in some areas.</a:t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Cultural Heritage Act (1995) &amp; Aboriginal Heritage Act (2006) set requirements for cultural heritage assessments and management plans.</a:t>
            </a:r>
            <a:endParaRPr/>
          </a:p>
        </p:txBody>
      </p:sp>
      <p:pic>
        <p:nvPicPr>
          <p:cNvPr descr="letter footer.png" id="386" name="Google Shape;386;p44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387" name="Google Shape;38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4"/>
          <p:cNvPicPr preferRelativeResize="0"/>
          <p:nvPr/>
        </p:nvPicPr>
        <p:blipFill rotWithShape="1">
          <a:blip r:embed="rId5">
            <a:alphaModFix/>
          </a:blip>
          <a:srcRect b="10921" l="18140" r="17711" t="0"/>
          <a:stretch/>
        </p:blipFill>
        <p:spPr>
          <a:xfrm>
            <a:off x="5130552" y="1770074"/>
            <a:ext cx="3185864" cy="3317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5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Areas of sensitivity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394" name="Google Shape;394;p45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Maps available at: 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www.dpc.vic.gov.au/index.php/aboriginal-affairs/heritage-tools/areas-of-cultural-heritage-sensitivity</a:t>
            </a:r>
            <a:endParaRPr sz="1800"/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Reporting the discovery of Aboriginal places and objects is a legal requirement</a:t>
            </a:r>
            <a:endParaRPr sz="1800"/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Contact AAV and Registered Aboriginal Parties if planning rabbit control in a culturally significant area e.g. near </a:t>
            </a:r>
            <a:r>
              <a:rPr lang="en-US" sz="1800" u="sng"/>
              <a:t>any</a:t>
            </a:r>
            <a:r>
              <a:rPr lang="en-US" sz="1800"/>
              <a:t> creek or river</a:t>
            </a:r>
            <a:endParaRPr sz="1800"/>
          </a:p>
          <a:p>
            <a:pPr indent="-342900" lvl="0" marL="4572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If you have rabbits in a dry stone wall, cemetery or historic building you will need to contact Heritage Victoria</a:t>
            </a:r>
            <a:endParaRPr/>
          </a:p>
        </p:txBody>
      </p:sp>
      <p:pic>
        <p:nvPicPr>
          <p:cNvPr descr="letter footer.png" id="395" name="Google Shape;395;p45"/>
          <p:cNvPicPr preferRelativeResize="0"/>
          <p:nvPr/>
        </p:nvPicPr>
        <p:blipFill rotWithShape="1">
          <a:blip r:embed="rId4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396" name="Google Shape;39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5"/>
          <p:cNvPicPr preferRelativeResize="0"/>
          <p:nvPr/>
        </p:nvPicPr>
        <p:blipFill rotWithShape="1">
          <a:blip r:embed="rId6">
            <a:alphaModFix/>
          </a:blip>
          <a:srcRect b="0" l="0" r="0" t="5464"/>
          <a:stretch/>
        </p:blipFill>
        <p:spPr>
          <a:xfrm>
            <a:off x="4554716" y="3994850"/>
            <a:ext cx="2688307" cy="19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5"/>
          <p:cNvPicPr preferRelativeResize="0"/>
          <p:nvPr/>
        </p:nvPicPr>
        <p:blipFill rotWithShape="1">
          <a:blip r:embed="rId7">
            <a:alphaModFix/>
          </a:blip>
          <a:srcRect b="3157" l="0" r="0" t="0"/>
          <a:stretch/>
        </p:blipFill>
        <p:spPr>
          <a:xfrm>
            <a:off x="1812373" y="3994850"/>
            <a:ext cx="2624387" cy="197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6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0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Flora and Fauna Guarantee Act 1988</a:t>
            </a:r>
            <a:endParaRPr b="1" sz="30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04" name="Google Shape;404;p46"/>
          <p:cNvSpPr txBox="1"/>
          <p:nvPr>
            <p:ph idx="1" type="body"/>
          </p:nvPr>
        </p:nvSpPr>
        <p:spPr>
          <a:xfrm>
            <a:off x="305250" y="1347525"/>
            <a:ext cx="55260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Victorian legislation for the conservation of threatened species and communities and for the management of potentially threatening processes.</a:t>
            </a:r>
            <a:endParaRPr sz="24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Varying levels of protection for listed native taxa and strategies to ensure  they can survive, flourish and retain their potential for evolutionary development in the wild</a:t>
            </a:r>
            <a:endParaRPr sz="24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Rabbit control works must not impact on listed taxa e.g. bandicoots or threatened vegetation communities</a:t>
            </a:r>
            <a:endParaRPr sz="24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Exemptions available for some wildlife and native vegetation</a:t>
            </a:r>
            <a:endParaRPr/>
          </a:p>
        </p:txBody>
      </p:sp>
      <p:pic>
        <p:nvPicPr>
          <p:cNvPr descr="letter footer.png" id="405" name="Google Shape;405;p46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406" name="Google Shape;40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6"/>
          <p:cNvPicPr preferRelativeResize="0"/>
          <p:nvPr/>
        </p:nvPicPr>
        <p:blipFill rotWithShape="1">
          <a:blip r:embed="rId5">
            <a:alphaModFix/>
          </a:blip>
          <a:srcRect b="13547" l="4921" r="5263" t="0"/>
          <a:stretch/>
        </p:blipFill>
        <p:spPr>
          <a:xfrm>
            <a:off x="6305096" y="1412775"/>
            <a:ext cx="2117163" cy="13327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bbits on warren4.JPG" id="408" name="Google Shape;408;p46"/>
          <p:cNvPicPr preferRelativeResize="0"/>
          <p:nvPr/>
        </p:nvPicPr>
        <p:blipFill rotWithShape="1">
          <a:blip r:embed="rId6">
            <a:alphaModFix/>
          </a:blip>
          <a:srcRect b="-1173" l="8966" r="829" t="0"/>
          <a:stretch/>
        </p:blipFill>
        <p:spPr>
          <a:xfrm>
            <a:off x="6305095" y="2702732"/>
            <a:ext cx="2141079" cy="1772671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09" name="Google Shape;409;p46"/>
          <p:cNvPicPr preferRelativeResize="0"/>
          <p:nvPr/>
        </p:nvPicPr>
        <p:blipFill rotWithShape="1">
          <a:blip r:embed="rId7">
            <a:alphaModFix/>
          </a:blip>
          <a:srcRect b="16471" l="4427" r="23589" t="8962"/>
          <a:stretch/>
        </p:blipFill>
        <p:spPr>
          <a:xfrm>
            <a:off x="6303075" y="4479050"/>
            <a:ext cx="2143099" cy="1638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7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0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Planning and Environment Act 1987</a:t>
            </a:r>
            <a:endParaRPr b="1" sz="30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15" name="Google Shape;415;p47"/>
          <p:cNvSpPr txBox="1"/>
          <p:nvPr>
            <p:ph idx="1" type="body"/>
          </p:nvPr>
        </p:nvSpPr>
        <p:spPr>
          <a:xfrm>
            <a:off x="305250" y="1347525"/>
            <a:ext cx="54057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Framework for planning land protection, development and use.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Permits are required for native vegetation removal, exemptions exist in some areas if the removal is to assist with rabbit management.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Check with local council and obtain permission before removing native vegetation.</a:t>
            </a:r>
            <a:endParaRPr/>
          </a:p>
        </p:txBody>
      </p:sp>
      <p:pic>
        <p:nvPicPr>
          <p:cNvPr descr="letter footer.png" id="416" name="Google Shape;416;p47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417" name="Google Shape;41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51568" y="3354058"/>
            <a:ext cx="3148900" cy="2741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8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Land Act 1958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24" name="Google Shape;424;p48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Land owners who hold a licence for a parcel of Crown are responsible for controlling pests on that land.</a:t>
            </a:r>
            <a:endParaRPr sz="20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Rules for property boundaries around some waterways. </a:t>
            </a:r>
            <a:endParaRPr sz="20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This can impact who has responsibility for invasive species management in riparian zones.</a:t>
            </a:r>
            <a:endParaRPr/>
          </a:p>
        </p:txBody>
      </p:sp>
      <p:pic>
        <p:nvPicPr>
          <p:cNvPr descr="letter footer.png" id="425" name="Google Shape;425;p48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426" name="Google Shape;42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8"/>
          <p:cNvPicPr preferRelativeResize="0"/>
          <p:nvPr/>
        </p:nvPicPr>
        <p:blipFill rotWithShape="1">
          <a:blip r:embed="rId5">
            <a:alphaModFix/>
          </a:blip>
          <a:srcRect b="38771" l="0" r="0" t="14403"/>
          <a:stretch/>
        </p:blipFill>
        <p:spPr>
          <a:xfrm>
            <a:off x="935600" y="3449944"/>
            <a:ext cx="7272809" cy="2272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9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Prevention</a:t>
            </a: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 of Cruelty to Animals 1896 (POCTA)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33" name="Google Shape;433;p49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Offence to commit an act of cruelty against an animal</a:t>
            </a:r>
            <a:endParaRPr sz="24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 An offence to poison an animal…</a:t>
            </a:r>
            <a:endParaRPr sz="2400"/>
          </a:p>
          <a:p>
            <a:pPr indent="-355600" lvl="1" marL="914400" rtl="0" algn="l">
              <a:spcBef>
                <a:spcPts val="400"/>
              </a:spcBef>
              <a:spcAft>
                <a:spcPts val="0"/>
              </a:spcAft>
              <a:buSzPts val="2000"/>
              <a:buChar char="–"/>
            </a:pPr>
            <a:r>
              <a:rPr lang="en-US" sz="2000"/>
              <a:t>Unless in accordance with the CaLP Act, Wildlife Act 1975, or Drugs, Poisons and Controlled Substances Act 1982.</a:t>
            </a:r>
            <a:endParaRPr sz="20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POCTA Regulations outline the requirements for traps:</a:t>
            </a:r>
            <a:endParaRPr sz="2400"/>
          </a:p>
          <a:p>
            <a:pPr indent="-355600" lvl="1" marL="914400" rtl="0" algn="l">
              <a:spcBef>
                <a:spcPts val="400"/>
              </a:spcBef>
              <a:spcAft>
                <a:spcPts val="0"/>
              </a:spcAft>
              <a:buSzPts val="2000"/>
              <a:buChar char="–"/>
            </a:pPr>
            <a:r>
              <a:rPr lang="en-US" sz="2000"/>
              <a:t>Leghold traps</a:t>
            </a:r>
            <a:endParaRPr sz="2000"/>
          </a:p>
          <a:p>
            <a:pPr indent="-355600" lvl="1" marL="914400" rtl="0" algn="l">
              <a:spcBef>
                <a:spcPts val="400"/>
              </a:spcBef>
              <a:spcAft>
                <a:spcPts val="0"/>
              </a:spcAft>
              <a:buSzPts val="2000"/>
              <a:buChar char="–"/>
            </a:pPr>
            <a:r>
              <a:rPr lang="en-US" sz="2000"/>
              <a:t>Confinement (cage) traps</a:t>
            </a:r>
            <a:endParaRPr sz="20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POCTA also limits the use of dogs which must not attack, bite or maim rabbits</a:t>
            </a:r>
            <a:endParaRPr sz="2400"/>
          </a:p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We all have an obligation to ensure that rabbit control is humane and that we minimise pain and suffering to rabbits</a:t>
            </a:r>
            <a:endParaRPr/>
          </a:p>
        </p:txBody>
      </p:sp>
      <p:pic>
        <p:nvPicPr>
          <p:cNvPr descr="letter footer.png" id="434" name="Google Shape;434;p49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435" name="Google Shape;43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0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Review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41" name="Google Shape;441;p50"/>
          <p:cNvSpPr txBox="1"/>
          <p:nvPr>
            <p:ph idx="1" type="body"/>
          </p:nvPr>
        </p:nvSpPr>
        <p:spPr>
          <a:xfrm>
            <a:off x="305250" y="1347525"/>
            <a:ext cx="8526600" cy="47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What responsibilities does a landowner or </a:t>
            </a:r>
            <a:r>
              <a:rPr lang="en-US" sz="1800"/>
              <a:t>leaseholder</a:t>
            </a:r>
            <a:r>
              <a:rPr lang="en-US" sz="1800"/>
              <a:t> have to in relation to  rabbits? 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What should I do if planning rabbit control in the following situations: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Around shipping containers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In an area where essential services are located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Requiring the removal of native vegetation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Why is warren destruction so important for the long term management of rabbits?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What is the best time of year to manage rabbits? Why?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What is the recipe for effective long term rabbit control?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What should I do if I have questions or issues in relation to a community rabbit control project?</a:t>
            </a:r>
            <a:endParaRPr/>
          </a:p>
        </p:txBody>
      </p:sp>
      <p:pic>
        <p:nvPicPr>
          <p:cNvPr descr="letter footer.png" id="442" name="Google Shape;442;p50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443" name="Google Shape;44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1"/>
          <p:cNvSpPr txBox="1"/>
          <p:nvPr>
            <p:ph type="title"/>
          </p:nvPr>
        </p:nvSpPr>
        <p:spPr>
          <a:xfrm>
            <a:off x="1051200" y="25317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Thank you!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descr="letter footer.png" id="449" name="Google Shape;449;p51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450" name="Google Shape;45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Catchment and Land Protection Act 1994 (CaLP)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65" name="Google Shape;65;p8"/>
          <p:cNvSpPr txBox="1"/>
          <p:nvPr>
            <p:ph idx="1" type="body"/>
          </p:nvPr>
        </p:nvSpPr>
        <p:spPr>
          <a:xfrm>
            <a:off x="305250" y="1629600"/>
            <a:ext cx="8526600" cy="44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Legislative Environment</a:t>
            </a:r>
            <a:endParaRPr sz="20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Key Sections to the CaLP act</a:t>
            </a:r>
            <a:b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</a:br>
            <a:b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</a:br>
            <a:endParaRPr sz="20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Droid Sans"/>
              <a:buChar char="●"/>
            </a:pPr>
            <a: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Part Three - Duties of the Secretary and Landowners</a:t>
            </a:r>
            <a:endParaRPr sz="2000">
              <a:solidFill>
                <a:srgbClr val="222222"/>
              </a:solidFill>
              <a:highlight>
                <a:schemeClr val="lt1"/>
              </a:highlight>
              <a:latin typeface="Droid Sans"/>
              <a:ea typeface="Droid Sans"/>
              <a:cs typeface="Droid Sans"/>
              <a:sym typeface="Droid Sans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Droid Sans"/>
              <a:buChar char="○"/>
            </a:pPr>
            <a:r>
              <a:rPr lang="en-US" sz="2000">
                <a:solidFill>
                  <a:srgbClr val="222222"/>
                </a:solidFill>
                <a:highlight>
                  <a:schemeClr val="lt1"/>
                </a:highlight>
                <a:latin typeface="Droid Sans"/>
                <a:ea typeface="Droid Sans"/>
                <a:cs typeface="Droid Sans"/>
                <a:sym typeface="Droid Sans"/>
              </a:rPr>
              <a:t>S. 20(1)(f) In relation to his or her land a landowner must take all reasonable steps to prevent the spread of, as far possible, eradicate established pests.</a:t>
            </a:r>
            <a:endParaRPr/>
          </a:p>
        </p:txBody>
      </p:sp>
      <p:pic>
        <p:nvPicPr>
          <p:cNvPr descr="letter footer.png" id="66" name="Google Shape;66;p8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67" name="Google Shape;6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 rotWithShape="1">
          <a:blip r:embed="rId5">
            <a:alphaModFix/>
          </a:blip>
          <a:srcRect b="0" l="2961" r="20515" t="0"/>
          <a:stretch/>
        </p:blipFill>
        <p:spPr>
          <a:xfrm>
            <a:off x="4599747" y="1629594"/>
            <a:ext cx="3692594" cy="1913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Focus Area and Control Timelines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74" name="Google Shape;74;p9"/>
          <p:cNvSpPr txBox="1"/>
          <p:nvPr>
            <p:ph idx="1" type="body"/>
          </p:nvPr>
        </p:nvSpPr>
        <p:spPr>
          <a:xfrm>
            <a:off x="305250" y="1629600"/>
            <a:ext cx="8526600" cy="44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 coordinated community led effort to manage rabbits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Integrated management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Maximum resources in year 1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Begin control in late summer/early autumn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Bait (where possible) prior to ripping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Remove harbour and destroy warrens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Erect exclusion fencing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Follow up with fumigation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Persistence and ongoing monitoring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Evaluate success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Work together</a:t>
            </a:r>
            <a:endParaRPr/>
          </a:p>
        </p:txBody>
      </p:sp>
      <p:pic>
        <p:nvPicPr>
          <p:cNvPr descr="letter footer.png" id="75" name="Google Shape;75;p9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76" name="Google Shape;7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Rabbit Biology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82" name="Google Shape;82;p10"/>
          <p:cNvSpPr txBox="1"/>
          <p:nvPr>
            <p:ph idx="1" type="body"/>
          </p:nvPr>
        </p:nvSpPr>
        <p:spPr>
          <a:xfrm>
            <a:off x="305250" y="1629600"/>
            <a:ext cx="8526600" cy="44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Gestation:  28 - 30 days</a:t>
            </a:r>
            <a:endParaRPr sz="1800"/>
          </a:p>
          <a:p>
            <a:pPr indent="-3429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Weaning: fully independent at 21 - 25 days</a:t>
            </a:r>
            <a:endParaRPr sz="1800"/>
          </a:p>
          <a:p>
            <a:pPr indent="-3429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Mating: 3 - 4 months</a:t>
            </a:r>
            <a:endParaRPr sz="1800"/>
          </a:p>
          <a:p>
            <a:pPr indent="-3429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Litter size: 4 - 6 per litter (up to 10). ~28 kittens per year</a:t>
            </a:r>
            <a:endParaRPr sz="1800"/>
          </a:p>
          <a:p>
            <a:pPr indent="-3429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Breeding: seasonally when green feed is available.</a:t>
            </a:r>
            <a:endParaRPr sz="1800"/>
          </a:p>
          <a:p>
            <a:pPr indent="-285750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/>
              <a:t>Can re-mate ½ - 2 hours after giving birth</a:t>
            </a:r>
            <a:endParaRPr/>
          </a:p>
        </p:txBody>
      </p:sp>
      <p:pic>
        <p:nvPicPr>
          <p:cNvPr descr="letter footer.png" id="83" name="Google Shape;83;p10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84" name="Google Shape;8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0"/>
          <p:cNvPicPr preferRelativeResize="0"/>
          <p:nvPr/>
        </p:nvPicPr>
        <p:blipFill rotWithShape="1">
          <a:blip r:embed="rId5">
            <a:alphaModFix/>
          </a:blip>
          <a:srcRect b="15773" l="34154" r="0" t="7802"/>
          <a:stretch/>
        </p:blipFill>
        <p:spPr>
          <a:xfrm>
            <a:off x="1043607" y="3686245"/>
            <a:ext cx="7056784" cy="228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Rabbit Biology continued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91" name="Google Shape;91;p11"/>
          <p:cNvSpPr txBox="1"/>
          <p:nvPr>
            <p:ph idx="1" type="body"/>
          </p:nvPr>
        </p:nvSpPr>
        <p:spPr>
          <a:xfrm>
            <a:off x="305250" y="1629600"/>
            <a:ext cx="8526600" cy="44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Adult weight: ~ 1.6 kg</a:t>
            </a:r>
            <a:endParaRPr sz="1800"/>
          </a:p>
          <a:p>
            <a:pPr indent="-3302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Life span: 1.5 – 2 years in the wild</a:t>
            </a:r>
            <a:endParaRPr sz="1800"/>
          </a:p>
          <a:p>
            <a:pPr indent="-3302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Survival: Only 5-10% of juveniles survive to breed</a:t>
            </a:r>
            <a:endParaRPr sz="1800"/>
          </a:p>
          <a:p>
            <a:pPr indent="-3302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Daily water intake: 0 - 100 mL. Can exist in very dry conditions meeting their water demands from plants</a:t>
            </a:r>
            <a:endParaRPr sz="1800"/>
          </a:p>
          <a:p>
            <a:pPr indent="-3302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Rabbits are highly selective grazers removing the best quality feed.</a:t>
            </a:r>
            <a:endParaRPr sz="1800"/>
          </a:p>
          <a:p>
            <a:pPr indent="-3302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Daily feed intake: 150 - 500 g. ~ 9 rabbits = 1 D.S.E.</a:t>
            </a:r>
            <a:endParaRPr sz="1800"/>
          </a:p>
          <a:p>
            <a:pPr indent="-3302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Coprophagic: Eat faeces from their anus to maximise nutrients</a:t>
            </a:r>
            <a:endParaRPr/>
          </a:p>
        </p:txBody>
      </p:sp>
      <p:pic>
        <p:nvPicPr>
          <p:cNvPr descr="letter footer.png" id="92" name="Google Shape;92;p11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93" name="Google Shape;9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 rotWithShape="1">
          <a:blip r:embed="rId5">
            <a:alphaModFix/>
          </a:blip>
          <a:srcRect b="16308" l="0" r="0" t="5475"/>
          <a:stretch/>
        </p:blipFill>
        <p:spPr>
          <a:xfrm>
            <a:off x="1756620" y="4537512"/>
            <a:ext cx="2623239" cy="1536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bbit face" id="95" name="Google Shape;95;p11"/>
          <p:cNvPicPr preferRelativeResize="0"/>
          <p:nvPr/>
        </p:nvPicPr>
        <p:blipFill rotWithShape="1">
          <a:blip r:embed="rId6">
            <a:alphaModFix/>
          </a:blip>
          <a:srcRect b="9360" l="6905" r="6017" t="5699"/>
          <a:stretch/>
        </p:blipFill>
        <p:spPr>
          <a:xfrm>
            <a:off x="4730479" y="4537511"/>
            <a:ext cx="2384196" cy="155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"/>
          <p:cNvSpPr txBox="1"/>
          <p:nvPr>
            <p:ph type="title"/>
          </p:nvPr>
        </p:nvSpPr>
        <p:spPr>
          <a:xfrm>
            <a:off x="305250" y="518400"/>
            <a:ext cx="6512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3"/>
              </a:buClr>
              <a:buFont typeface="Arial"/>
              <a:buNone/>
            </a:pPr>
            <a:r>
              <a:rPr b="1" lang="en-US" sz="3600">
                <a:solidFill>
                  <a:srgbClr val="00788B"/>
                </a:solidFill>
                <a:latin typeface="Droid Sans"/>
                <a:ea typeface="Droid Sans"/>
                <a:cs typeface="Droid Sans"/>
                <a:sym typeface="Droid Sans"/>
              </a:rPr>
              <a:t>Rabbit Biology continued</a:t>
            </a:r>
            <a:endParaRPr b="1" sz="3600">
              <a:solidFill>
                <a:srgbClr val="00788B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01" name="Google Shape;101;p12"/>
          <p:cNvSpPr txBox="1"/>
          <p:nvPr>
            <p:ph idx="1" type="body"/>
          </p:nvPr>
        </p:nvSpPr>
        <p:spPr>
          <a:xfrm>
            <a:off x="305250" y="1629600"/>
            <a:ext cx="8526600" cy="44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Rabbits are territorial and have a social hierarchy during breeding season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Activity: above ground 6-14 hours; dusk observation 42-66% of rabbits 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Home range: 0.2 ha for temperate to 3.7 ha for semi-arid areas. Larger for males than females.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Dispersal: 1.5 – 20 (rare) km. Males (36-72%) more commonly disperse than females (8-30%).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Rabbits are neophobic (scared of new things) hence the need for free feeding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Rabbits are poor thermo-regulators therefore they need shelter such as warrens or harbour to avoid extremes of hot and cold.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i="1" lang="en-US" sz="2000" u="sng"/>
              <a:t>Habitat: the warren is the rabbit’s Achilles heel. Destroy the warren and you will destroy the rabbit.</a:t>
            </a:r>
            <a:endParaRPr/>
          </a:p>
        </p:txBody>
      </p:sp>
      <p:pic>
        <p:nvPicPr>
          <p:cNvPr descr="letter footer.png" id="102" name="Google Shape;102;p12"/>
          <p:cNvPicPr preferRelativeResize="0"/>
          <p:nvPr/>
        </p:nvPicPr>
        <p:blipFill rotWithShape="1">
          <a:blip r:embed="rId3">
            <a:alphaModFix/>
          </a:blip>
          <a:srcRect b="0" l="0" r="5195" t="0"/>
          <a:stretch/>
        </p:blipFill>
        <p:spPr>
          <a:xfrm>
            <a:off x="0" y="6117498"/>
            <a:ext cx="9144000" cy="74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GSC_cmyk (2).jpg" id="103" name="Google Shape;10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625" y="137658"/>
            <a:ext cx="2238523" cy="149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Default 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